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34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6" r:id="rId7"/>
    <p:sldId id="262" r:id="rId8"/>
    <p:sldId id="264" r:id="rId9"/>
    <p:sldId id="268" r:id="rId10"/>
    <p:sldId id="269" r:id="rId11"/>
    <p:sldId id="267" r:id="rId12"/>
    <p:sldId id="263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AE"/>
    <a:srgbClr val="AA102D"/>
    <a:srgbClr val="FF2600"/>
    <a:srgbClr val="3664CE"/>
    <a:srgbClr val="3B71EE"/>
    <a:srgbClr val="3868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31"/>
    <p:restoredTop sz="94679"/>
  </p:normalViewPr>
  <p:slideViewPr>
    <p:cSldViewPr snapToGrid="0" snapToObjects="1">
      <p:cViewPr varScale="1">
        <p:scale>
          <a:sx n="114" d="100"/>
          <a:sy n="114" d="100"/>
        </p:scale>
        <p:origin x="16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5CA778-A6C8-6F4E-AD0A-0E1930C99B91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316FA-A312-AE47-A0A3-3BB420E176E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709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42E91-4EA5-1747-B4D7-684601BC3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CF75EE-8CED-0A49-8949-8E4FD06110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6E327-BBA1-1948-8A5C-6A9C1846F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BE18F-1396-1D4E-8F1F-5FFACB100BB7}" type="datetime3">
              <a:rPr lang="en-US" smtClean="0"/>
              <a:t>29 May 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52336-6196-A14F-9E6D-AA666795E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9363D-1666-DB46-9D42-BA78E8826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15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BB3EB-D09A-264D-B790-0BD193A07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BD4FC1-2235-9B40-A866-B274A10736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3A1FD-71F3-9A4B-8615-D86DC51B8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0F3F1-B22B-C340-8163-23250E154C9D}" type="datetime3">
              <a:rPr lang="en-US" smtClean="0"/>
              <a:t>29 May 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94596-2906-764B-9DB3-518C8EABA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59A48-F098-2642-AD2A-04C021E28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74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3C0872-43C2-3747-906B-053E2DC209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D4D13B-2E82-B34E-830E-BA4C04F8DD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B90F1-784C-2746-8A42-64E0D6071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5A935-94B4-E64E-B111-C6C1066B4770}" type="datetime3">
              <a:rPr lang="en-US" smtClean="0"/>
              <a:t>29 May 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C94D3-B0DF-DA41-BC15-50CA137DF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DD575-C709-804E-999A-24BB04A49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39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4D0DE-BD29-7A48-B73D-9126C4F3A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E8EAA-114E-5B43-A213-C039F9C48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766D5C-AF7C-FF48-B3C2-6E6F928FB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6298-0EF4-0849-AAAE-B0F35708384B}" type="datetime3">
              <a:rPr lang="en-US" smtClean="0"/>
              <a:t>29 May 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4408E-B704-7941-AC4D-19E2D4CBE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25342A-C2CE-4949-83F0-B798C3F2B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2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76316-33FE-F243-9822-6EF11C707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E40A06-5D73-CE42-8536-AF53CF402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48667-2C47-624C-9AE5-5EB9AA5FB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0E009-6D60-8248-B8C9-6BBA94A79463}" type="datetime3">
              <a:rPr lang="en-US" smtClean="0"/>
              <a:t>29 May 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2D90B-B0B3-754C-93FF-B25CFADD5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B6219-5D94-8041-BF89-45F18F948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14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A6AD2-05F7-F748-8AA9-1FD6477AC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7201B-E726-0040-AC8E-41039178FC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9FAE54-6E00-1445-8AD8-B52664DAED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E364B4-8D1C-3C42-9CE2-352C79A67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53424-77DF-7842-8708-15B097BE36D4}" type="datetime3">
              <a:rPr lang="en-US" smtClean="0"/>
              <a:t>29 May 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4B060-6FD2-3A42-8E76-5CC7716FF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DF3797-59A0-1845-8E31-9F6642735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1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27167-90AC-8046-B510-4365014DC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60AE7-7D96-4448-A83A-6631A9806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5B1AF1-5D21-E74C-B160-E7C8DAA8D9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C1409B-0888-944A-B88B-B434FE2BDE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880537-0C86-4644-8319-7DAEB424D3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C129B0-5B83-7747-B17B-DA2D0C659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A5DA6-F9C3-2042-A9ED-1B928C0C0242}" type="datetime3">
              <a:rPr lang="en-US" smtClean="0"/>
              <a:t>29 May 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B0E8D4-2B39-E946-BA6B-40C04114B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6FCDE8-7103-DA4E-B966-5FEC00E32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01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8E6A-8260-0248-B63C-C6387F9DF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93C120-3F13-CB47-A49E-E07A3D0E4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50AB-17C6-C645-A599-A33DB7215BE3}" type="datetime3">
              <a:rPr lang="en-US" smtClean="0"/>
              <a:t>29 May 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98D7BB-4094-724D-8B85-A425F25CE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476F94-4F37-2B40-9535-CEBF06A84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68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81F0D5-CCBF-3B42-8682-353A34624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B6560-6EB0-8842-87D9-0888B012F629}" type="datetime3">
              <a:rPr lang="en-US" smtClean="0"/>
              <a:t>29 May 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752806-4C9D-F742-82A7-4EC9318FA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ED598-3162-1949-8031-E7A6D7B78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02143-6CC7-4045-A9D1-FA90267F6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B0A28-2861-6242-B7D3-97E9AF887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241406-BD28-0844-BF90-91912F2C6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B79516-3025-CC47-9CA5-183AB3E44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C1F2F-2C4E-C443-B216-E4EF3C59B3B4}" type="datetime3">
              <a:rPr lang="en-US" smtClean="0"/>
              <a:t>29 May 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8AB088-7E6D-A745-8FD8-866D604D7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D5BE21-BD07-1C43-A74D-F6A2E8DF1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DBA1C-02ED-994D-B969-54189F9AF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FE5ED-D15E-2D45-9876-B797646E93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20331C-0EE3-6F4E-8FF2-627AFAD73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6FF468-2C51-3E47-938A-4439F30D2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E9FD7-CEE0-3A4E-A2DD-4DF2E89C7E41}" type="datetime3">
              <a:rPr lang="en-US" smtClean="0"/>
              <a:t>29 May 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0496B4-D07C-9444-9708-8158E5623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EA831C-AE17-9B43-8D93-35B8FB243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98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217B21-1B1A-E244-A252-D99475578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826" y="365125"/>
            <a:ext cx="108879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19B7D-D941-324F-A90E-53F3412E4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826" y="1825625"/>
            <a:ext cx="108879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7E45B-4C51-134E-AF09-9B37C54C9A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5826" y="6356350"/>
            <a:ext cx="31155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F837C-5692-524E-863A-49BFABA9AA7D}" type="datetime3">
              <a:rPr lang="en-US" smtClean="0"/>
              <a:t>29 May 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58B1A-ED32-D348-A576-E8564E4EEE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Säntis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565D0-A49D-6342-B1A9-02048A1824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406F2-5FD5-9649-B5DF-002647BDB376}" type="slidenum">
              <a:rPr lang="en-US" smtClean="0"/>
              <a:t>‹Nr.›</a:t>
            </a:fld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50701D6-C720-4A84-8A07-9F526A57027B}"/>
              </a:ext>
            </a:extLst>
          </p:cNvPr>
          <p:cNvPicPr/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5" y="95409"/>
            <a:ext cx="3760470" cy="36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90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3" Type="http://schemas.openxmlformats.org/officeDocument/2006/relationships/image" Target="../media/image16.sv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tiff"/><Relationship Id="rId15" Type="http://schemas.openxmlformats.org/officeDocument/2006/relationships/image" Target="../media/image28.png"/><Relationship Id="rId10" Type="http://schemas.openxmlformats.org/officeDocument/2006/relationships/image" Target="../media/image23.tiff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38.tiff"/><Relationship Id="rId3" Type="http://schemas.openxmlformats.org/officeDocument/2006/relationships/image" Target="../media/image33.tiff"/><Relationship Id="rId7" Type="http://schemas.openxmlformats.org/officeDocument/2006/relationships/image" Target="../media/image15.png"/><Relationship Id="rId12" Type="http://schemas.openxmlformats.org/officeDocument/2006/relationships/image" Target="../media/image37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tiff"/><Relationship Id="rId11" Type="http://schemas.openxmlformats.org/officeDocument/2006/relationships/image" Target="../media/image21.png"/><Relationship Id="rId5" Type="http://schemas.openxmlformats.org/officeDocument/2006/relationships/image" Target="../media/image35.tiff"/><Relationship Id="rId15" Type="http://schemas.openxmlformats.org/officeDocument/2006/relationships/image" Target="../media/image40.tiff"/><Relationship Id="rId10" Type="http://schemas.openxmlformats.org/officeDocument/2006/relationships/image" Target="../media/image19.png"/><Relationship Id="rId4" Type="http://schemas.openxmlformats.org/officeDocument/2006/relationships/image" Target="../media/image34.tiff"/><Relationship Id="rId9" Type="http://schemas.openxmlformats.org/officeDocument/2006/relationships/image" Target="../media/image17.png"/><Relationship Id="rId14" Type="http://schemas.openxmlformats.org/officeDocument/2006/relationships/image" Target="../media/image39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B5EED3DF-ECE5-0946-B5B4-30869A7DF3EA}"/>
              </a:ext>
            </a:extLst>
          </p:cNvPr>
          <p:cNvSpPr/>
          <p:nvPr/>
        </p:nvSpPr>
        <p:spPr>
          <a:xfrm>
            <a:off x="1258957" y="2186609"/>
            <a:ext cx="9528313" cy="3578087"/>
          </a:xfrm>
          <a:prstGeom prst="wedgeRectCallout">
            <a:avLst/>
          </a:prstGeom>
          <a:gradFill>
            <a:gsLst>
              <a:gs pos="0">
                <a:srgbClr val="2F55AE"/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7E0F07-D0FE-5845-BE3C-36F8B09A8D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Incident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81B6A0-21A6-F944-9C76-F8A4357118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lang="en-US" dirty="0" err="1">
                <a:solidFill>
                  <a:schemeClr val="bg1"/>
                </a:solidFill>
              </a:rPr>
              <a:t>Säntis</a:t>
            </a:r>
            <a:r>
              <a:rPr lang="en-US" dirty="0">
                <a:solidFill>
                  <a:schemeClr val="bg1"/>
                </a:solidFill>
              </a:rPr>
              <a:t> Group</a:t>
            </a:r>
          </a:p>
          <a:p>
            <a:pPr algn="l"/>
            <a:fld id="{57AE036B-E12A-144F-AC9D-93E2458A623F}" type="datetime3">
              <a:rPr lang="en-US" smtClean="0">
                <a:solidFill>
                  <a:schemeClr val="bg1"/>
                </a:solidFill>
              </a:rPr>
              <a:t>29 May 2018</a:t>
            </a:fld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en-US" dirty="0" err="1">
                <a:solidFill>
                  <a:schemeClr val="bg1"/>
                </a:solidFill>
              </a:rPr>
              <a:t>Digitalisation</a:t>
            </a:r>
            <a:r>
              <a:rPr lang="en-US" dirty="0">
                <a:solidFill>
                  <a:schemeClr val="bg1"/>
                </a:solidFill>
              </a:rPr>
              <a:t> of Business Processes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Jaime Ramirez, Moritz </a:t>
            </a:r>
            <a:r>
              <a:rPr lang="en-US" dirty="0" err="1">
                <a:solidFill>
                  <a:schemeClr val="bg1"/>
                </a:solidFill>
              </a:rPr>
              <a:t>Armingeon</a:t>
            </a:r>
            <a:r>
              <a:rPr lang="en-US" dirty="0">
                <a:solidFill>
                  <a:schemeClr val="bg1"/>
                </a:solidFill>
              </a:rPr>
              <a:t>, Joël Schmid</a:t>
            </a:r>
          </a:p>
        </p:txBody>
      </p:sp>
    </p:spTree>
    <p:extLst>
      <p:ext uri="{BB962C8B-B14F-4D97-AF65-F5344CB8AC3E}">
        <p14:creationId xmlns:p14="http://schemas.microsoft.com/office/powerpoint/2010/main" val="388311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B8205E-A32E-DF4D-8A8D-DE0EBD7B3B7F}"/>
              </a:ext>
            </a:extLst>
          </p:cNvPr>
          <p:cNvSpPr/>
          <p:nvPr/>
        </p:nvSpPr>
        <p:spPr>
          <a:xfrm>
            <a:off x="0" y="1508026"/>
            <a:ext cx="2898475" cy="1000754"/>
          </a:xfrm>
          <a:prstGeom prst="rect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Issue Diagnosis</a:t>
            </a:r>
          </a:p>
        </p:txBody>
      </p:sp>
      <p:pic>
        <p:nvPicPr>
          <p:cNvPr id="13" name="Graphic 4" descr="Gears">
            <a:extLst>
              <a:ext uri="{FF2B5EF4-FFF2-40B4-BE49-F238E27FC236}">
                <a16:creationId xmlns:a16="http://schemas.microsoft.com/office/drawing/2014/main" id="{68816826-B28E-9941-8F32-C9D4A4B4D3B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638" y="1645071"/>
            <a:ext cx="790852" cy="7908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60FBEC-C731-7347-8183-10C8A0AF8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4 steps to a successful resolution!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78253-F0A6-BE44-880C-2323748CD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6364E-682A-D04D-BC5B-9DF8B47F5FFE}" type="datetime3">
              <a:rPr lang="en-US" smtClean="0"/>
              <a:t>29 May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912CE-7546-9C4A-8930-61655B78E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A7E44-002F-D848-8E9B-B7288A8FB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10</a:t>
            </a:fld>
            <a:endParaRPr lang="en-US"/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D9BB38C2-41EC-C748-AD5D-8AEC70F5FF6C}"/>
              </a:ext>
            </a:extLst>
          </p:cNvPr>
          <p:cNvSpPr/>
          <p:nvPr/>
        </p:nvSpPr>
        <p:spPr>
          <a:xfrm flipH="1">
            <a:off x="10230928" y="365125"/>
            <a:ext cx="1961070" cy="862731"/>
          </a:xfrm>
          <a:prstGeom prst="homePlate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Process Steps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D4DE15-EE61-4C40-9FD5-3F71AE498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399" y="1508025"/>
            <a:ext cx="7046343" cy="526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6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5E64461-48BF-B342-A75B-5E0B15C17AB5}"/>
              </a:ext>
            </a:extLst>
          </p:cNvPr>
          <p:cNvSpPr/>
          <p:nvPr/>
        </p:nvSpPr>
        <p:spPr>
          <a:xfrm>
            <a:off x="0" y="1508026"/>
            <a:ext cx="2898475" cy="1000754"/>
          </a:xfrm>
          <a:prstGeom prst="rect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Issue Resolution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60FBEC-C731-7347-8183-10C8A0AF8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4 steps to a successful resolution!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78253-F0A6-BE44-880C-2323748CD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6364E-682A-D04D-BC5B-9DF8B47F5FFE}" type="datetime3">
              <a:rPr lang="en-US" smtClean="0"/>
              <a:t>29 May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912CE-7546-9C4A-8930-61655B78E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A7E44-002F-D848-8E9B-B7288A8FB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11</a:t>
            </a:fld>
            <a:endParaRPr lang="en-US"/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D9BB38C2-41EC-C748-AD5D-8AEC70F5FF6C}"/>
              </a:ext>
            </a:extLst>
          </p:cNvPr>
          <p:cNvSpPr/>
          <p:nvPr/>
        </p:nvSpPr>
        <p:spPr>
          <a:xfrm flipH="1">
            <a:off x="10230928" y="365125"/>
            <a:ext cx="1961070" cy="862731"/>
          </a:xfrm>
          <a:prstGeom prst="homePlate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Process Steps</a:t>
            </a:r>
          </a:p>
        </p:txBody>
      </p:sp>
      <p:pic>
        <p:nvPicPr>
          <p:cNvPr id="15" name="Graphic 5" descr="Lightbulb">
            <a:extLst>
              <a:ext uri="{FF2B5EF4-FFF2-40B4-BE49-F238E27FC236}">
                <a16:creationId xmlns:a16="http://schemas.microsoft.com/office/drawing/2014/main" id="{C11B3A83-9E83-7F4C-AC22-8765239E41A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643" y="1655329"/>
            <a:ext cx="732433" cy="7324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CE41BE-3FCF-CC4F-8D9F-E93836961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076" y="3088258"/>
            <a:ext cx="9924861" cy="298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0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78253-F0A6-BE44-880C-2323748CD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6364E-682A-D04D-BC5B-9DF8B47F5FFE}" type="datetime3">
              <a:rPr lang="en-US" smtClean="0"/>
              <a:t>29 May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912CE-7546-9C4A-8930-61655B78E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A7E44-002F-D848-8E9B-B7288A8FB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12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AE09FF-C65E-984C-A0F8-4D65BAFAA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806352"/>
            <a:ext cx="2579298" cy="4051648"/>
          </a:xfrm>
          <a:prstGeom prst="rect">
            <a:avLst/>
          </a:prstGeom>
        </p:spPr>
      </p:pic>
      <p:sp>
        <p:nvSpPr>
          <p:cNvPr id="21" name="Rectangular Callout 20">
            <a:extLst>
              <a:ext uri="{FF2B5EF4-FFF2-40B4-BE49-F238E27FC236}">
                <a16:creationId xmlns:a16="http://schemas.microsoft.com/office/drawing/2014/main" id="{29CDBFF0-56FF-C843-9896-8B02DA1A1B8A}"/>
              </a:ext>
            </a:extLst>
          </p:cNvPr>
          <p:cNvSpPr/>
          <p:nvPr/>
        </p:nvSpPr>
        <p:spPr>
          <a:xfrm>
            <a:off x="5698829" y="707366"/>
            <a:ext cx="4447273" cy="1782642"/>
          </a:xfrm>
          <a:prstGeom prst="wedgeRectCallout">
            <a:avLst>
              <a:gd name="adj1" fmla="val -68161"/>
              <a:gd name="adj2" fmla="val 127077"/>
            </a:avLst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Questions</a:t>
            </a:r>
          </a:p>
        </p:txBody>
      </p:sp>
      <p:pic>
        <p:nvPicPr>
          <p:cNvPr id="24" name="Graphic 17" descr="Help_LTR">
            <a:extLst>
              <a:ext uri="{FF2B5EF4-FFF2-40B4-BE49-F238E27FC236}">
                <a16:creationId xmlns:a16="http://schemas.microsoft.com/office/drawing/2014/main" id="{58FF9ABB-B443-5F4F-B46E-A9DD86666F5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7800" y="10049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1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78253-F0A6-BE44-880C-2323748CD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6364E-682A-D04D-BC5B-9DF8B47F5FFE}" type="datetime3">
              <a:rPr lang="en-US" smtClean="0"/>
              <a:t>29 May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912CE-7546-9C4A-8930-61655B78E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A7E44-002F-D848-8E9B-B7288A8FB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13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AE09FF-C65E-984C-A0F8-4D65BAFAA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434" y="2806352"/>
            <a:ext cx="2579298" cy="4051648"/>
          </a:xfrm>
          <a:prstGeom prst="rect">
            <a:avLst/>
          </a:prstGeom>
        </p:spPr>
      </p:pic>
      <p:sp>
        <p:nvSpPr>
          <p:cNvPr id="21" name="Rectangular Callout 20">
            <a:extLst>
              <a:ext uri="{FF2B5EF4-FFF2-40B4-BE49-F238E27FC236}">
                <a16:creationId xmlns:a16="http://schemas.microsoft.com/office/drawing/2014/main" id="{29CDBFF0-56FF-C843-9896-8B02DA1A1B8A}"/>
              </a:ext>
            </a:extLst>
          </p:cNvPr>
          <p:cNvSpPr/>
          <p:nvPr/>
        </p:nvSpPr>
        <p:spPr>
          <a:xfrm>
            <a:off x="2213757" y="759125"/>
            <a:ext cx="4447273" cy="1782642"/>
          </a:xfrm>
          <a:prstGeom prst="wedgeRectCallout">
            <a:avLst>
              <a:gd name="adj1" fmla="val 88567"/>
              <a:gd name="adj2" fmla="val 134820"/>
            </a:avLst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Demo Time!</a:t>
            </a:r>
          </a:p>
        </p:txBody>
      </p:sp>
    </p:spTree>
    <p:extLst>
      <p:ext uri="{BB962C8B-B14F-4D97-AF65-F5344CB8AC3E}">
        <p14:creationId xmlns:p14="http://schemas.microsoft.com/office/powerpoint/2010/main" val="250654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031B8-6074-3949-870E-EDB1F0718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19E9F5-F8AE-AB40-AA5E-609A804BF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64B5D-736D-F34B-B313-274CF59800A9}" type="datetime3">
              <a:rPr lang="en-US" smtClean="0"/>
              <a:t>29 May 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22BE2-829C-C448-8027-19371159C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01D97-91F2-A244-AFDF-41BD82958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2</a:t>
            </a:fld>
            <a:endParaRPr lang="en-US"/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00405445-2995-E449-87DD-B017C957D067}"/>
              </a:ext>
            </a:extLst>
          </p:cNvPr>
          <p:cNvSpPr/>
          <p:nvPr/>
        </p:nvSpPr>
        <p:spPr>
          <a:xfrm>
            <a:off x="7039154" y="1475909"/>
            <a:ext cx="3657599" cy="966248"/>
          </a:xfrm>
          <a:prstGeom prst="homePlate">
            <a:avLst/>
          </a:prstGeom>
          <a:solidFill>
            <a:srgbClr val="2F55A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Idea and Process Overview</a:t>
            </a:r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id="{31B12B5F-7A0A-E449-A301-5E7F2ECEA13A}"/>
              </a:ext>
            </a:extLst>
          </p:cNvPr>
          <p:cNvSpPr/>
          <p:nvPr/>
        </p:nvSpPr>
        <p:spPr>
          <a:xfrm flipH="1">
            <a:off x="4341964" y="2574147"/>
            <a:ext cx="2593674" cy="966248"/>
          </a:xfrm>
          <a:prstGeom prst="homePlate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Big Picture</a:t>
            </a:r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D910F629-5C3B-9647-BAC1-28E3A1EC6F84}"/>
              </a:ext>
            </a:extLst>
          </p:cNvPr>
          <p:cNvSpPr/>
          <p:nvPr/>
        </p:nvSpPr>
        <p:spPr>
          <a:xfrm flipH="1">
            <a:off x="4624748" y="5010783"/>
            <a:ext cx="2310890" cy="966248"/>
          </a:xfrm>
          <a:prstGeom prst="homePlate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Demo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8F7E80-612A-A249-82EB-8DCB3FE8C56A}"/>
              </a:ext>
            </a:extLst>
          </p:cNvPr>
          <p:cNvSpPr/>
          <p:nvPr/>
        </p:nvSpPr>
        <p:spPr>
          <a:xfrm>
            <a:off x="6935638" y="1398536"/>
            <a:ext cx="136044" cy="5459464"/>
          </a:xfrm>
          <a:prstGeom prst="rect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01CCD250-E6AE-BE49-BBDF-CEC69A229E32}"/>
              </a:ext>
            </a:extLst>
          </p:cNvPr>
          <p:cNvSpPr/>
          <p:nvPr/>
        </p:nvSpPr>
        <p:spPr>
          <a:xfrm>
            <a:off x="7071682" y="3740563"/>
            <a:ext cx="3090235" cy="966248"/>
          </a:xfrm>
          <a:prstGeom prst="homePlate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Steps</a:t>
            </a:r>
          </a:p>
        </p:txBody>
      </p:sp>
    </p:spTree>
    <p:extLst>
      <p:ext uri="{BB962C8B-B14F-4D97-AF65-F5344CB8AC3E}">
        <p14:creationId xmlns:p14="http://schemas.microsoft.com/office/powerpoint/2010/main" val="251875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FBEC-C731-7347-8183-10C8A0AF8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478328" cy="1325563"/>
          </a:xfrm>
        </p:spPr>
        <p:txBody>
          <a:bodyPr/>
          <a:lstStyle/>
          <a:p>
            <a:r>
              <a:rPr lang="en-US" dirty="0"/>
              <a:t>Why Incident Management with BP?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78253-F0A6-BE44-880C-2323748CD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6364E-682A-D04D-BC5B-9DF8B47F5FFE}" type="datetime3">
              <a:rPr lang="en-US" smtClean="0"/>
              <a:t>29 May 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912CE-7546-9C4A-8930-61655B78E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A7E44-002F-D848-8E9B-B7288A8FB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3</a:t>
            </a:fld>
            <a:endParaRPr lang="en-US"/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E826062C-2A63-3E47-A1E2-19CE3B2BEC58}"/>
              </a:ext>
            </a:extLst>
          </p:cNvPr>
          <p:cNvSpPr/>
          <p:nvPr/>
        </p:nvSpPr>
        <p:spPr>
          <a:xfrm>
            <a:off x="277534" y="1789849"/>
            <a:ext cx="3761066" cy="1153687"/>
          </a:xfrm>
          <a:prstGeom prst="wedgeRectCallout">
            <a:avLst>
              <a:gd name="adj1" fmla="val 29626"/>
              <a:gd name="adj2" fmla="val 96895"/>
            </a:avLst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“An unplanned interruption to an IT Service or reduction in the quality of an IT service.”</a:t>
            </a:r>
            <a:endParaRPr lang="en-US" dirty="0"/>
          </a:p>
        </p:txBody>
      </p:sp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CE183CE9-C2A9-4343-A05C-96CDA9F423C5}"/>
              </a:ext>
            </a:extLst>
          </p:cNvPr>
          <p:cNvSpPr/>
          <p:nvPr/>
        </p:nvSpPr>
        <p:spPr>
          <a:xfrm>
            <a:off x="5929763" y="1503700"/>
            <a:ext cx="4447273" cy="1282400"/>
          </a:xfrm>
          <a:prstGeom prst="wedgeRectCallout">
            <a:avLst>
              <a:gd name="adj1" fmla="val -96093"/>
              <a:gd name="adj2" fmla="val 125732"/>
            </a:avLst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Applicable for almost every enterprise, however different processes are in place!</a:t>
            </a:r>
            <a:endParaRPr lang="en-US" dirty="0"/>
          </a:p>
        </p:txBody>
      </p:sp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A8CC2E60-91E9-7542-954B-0E616454A724}"/>
              </a:ext>
            </a:extLst>
          </p:cNvPr>
          <p:cNvSpPr/>
          <p:nvPr/>
        </p:nvSpPr>
        <p:spPr>
          <a:xfrm>
            <a:off x="8085559" y="3146708"/>
            <a:ext cx="3268241" cy="1410410"/>
          </a:xfrm>
          <a:prstGeom prst="wedgeRectCallout">
            <a:avLst>
              <a:gd name="adj1" fmla="val -169699"/>
              <a:gd name="adj2" fmla="val 12347"/>
            </a:avLst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Risky and costly if not tackled efficiently and effectively!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E478982-EFB8-7A47-ADA2-DBA5E5F25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696578"/>
            <a:ext cx="2012576" cy="3161422"/>
          </a:xfrm>
          <a:prstGeom prst="rect">
            <a:avLst/>
          </a:prstGeom>
        </p:spPr>
      </p:pic>
      <p:sp>
        <p:nvSpPr>
          <p:cNvPr id="17" name="Rectangular Callout 16">
            <a:extLst>
              <a:ext uri="{FF2B5EF4-FFF2-40B4-BE49-F238E27FC236}">
                <a16:creationId xmlns:a16="http://schemas.microsoft.com/office/drawing/2014/main" id="{B9CF4AEE-9708-F541-9EF0-086F7890DE14}"/>
              </a:ext>
            </a:extLst>
          </p:cNvPr>
          <p:cNvSpPr/>
          <p:nvPr/>
        </p:nvSpPr>
        <p:spPr>
          <a:xfrm>
            <a:off x="8153399" y="4822911"/>
            <a:ext cx="3268241" cy="1410410"/>
          </a:xfrm>
          <a:prstGeom prst="wedgeRectCallout">
            <a:avLst>
              <a:gd name="adj1" fmla="val -166532"/>
              <a:gd name="adj2" fmla="val -69610"/>
            </a:avLst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Easy scalable and adaptable to the size of the company</a:t>
            </a:r>
            <a:endParaRPr lang="en-US" dirty="0"/>
          </a:p>
        </p:txBody>
      </p:sp>
      <p:sp>
        <p:nvSpPr>
          <p:cNvPr id="19" name="Pentagon 18">
            <a:extLst>
              <a:ext uri="{FF2B5EF4-FFF2-40B4-BE49-F238E27FC236}">
                <a16:creationId xmlns:a16="http://schemas.microsoft.com/office/drawing/2014/main" id="{D494A339-6EFD-FA43-9F8C-7FEEC69D227B}"/>
              </a:ext>
            </a:extLst>
          </p:cNvPr>
          <p:cNvSpPr/>
          <p:nvPr/>
        </p:nvSpPr>
        <p:spPr>
          <a:xfrm flipH="1">
            <a:off x="10230928" y="365125"/>
            <a:ext cx="1961070" cy="862731"/>
          </a:xfrm>
          <a:prstGeom prst="homePlate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Idea and Process Overview</a:t>
            </a:r>
          </a:p>
        </p:txBody>
      </p:sp>
    </p:spTree>
    <p:extLst>
      <p:ext uri="{BB962C8B-B14F-4D97-AF65-F5344CB8AC3E}">
        <p14:creationId xmlns:p14="http://schemas.microsoft.com/office/powerpoint/2010/main" val="32486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6764C010-62AB-E04E-83F4-B6EFEE1E5EE1}"/>
              </a:ext>
            </a:extLst>
          </p:cNvPr>
          <p:cNvSpPr/>
          <p:nvPr/>
        </p:nvSpPr>
        <p:spPr>
          <a:xfrm rot="16200000">
            <a:off x="-1365081" y="3417678"/>
            <a:ext cx="4594039" cy="1000754"/>
          </a:xfrm>
          <a:prstGeom prst="rect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Continuous Monitoring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60FBEC-C731-7347-8183-10C8A0AF8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Overview and Goals</a:t>
            </a:r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3236452E-39F6-9046-977E-8DFC14716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8499" y="1621035"/>
            <a:ext cx="4191939" cy="455592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Our Goals</a:t>
            </a:r>
          </a:p>
          <a:p>
            <a:pPr marL="514350" indent="-514350">
              <a:buAutoNum type="arabicParenR"/>
            </a:pPr>
            <a:r>
              <a:rPr lang="en-US" dirty="0"/>
              <a:t>Easy to use</a:t>
            </a:r>
          </a:p>
          <a:p>
            <a:pPr marL="514350" indent="-514350">
              <a:buAutoNum type="arabicParenR"/>
            </a:pPr>
            <a:r>
              <a:rPr lang="en-US" dirty="0"/>
              <a:t>Customer friendly</a:t>
            </a:r>
          </a:p>
          <a:p>
            <a:pPr marL="514350" indent="-514350">
              <a:buAutoNum type="arabicParenR"/>
            </a:pPr>
            <a:r>
              <a:rPr lang="en-US" dirty="0"/>
              <a:t>Scalable</a:t>
            </a:r>
          </a:p>
          <a:p>
            <a:pPr marL="514350" indent="-514350">
              <a:buAutoNum type="arabicParenR"/>
            </a:pPr>
            <a:r>
              <a:rPr lang="en-US" dirty="0"/>
              <a:t>Easy manage- and predictable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78253-F0A6-BE44-880C-2323748CD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6364E-682A-D04D-BC5B-9DF8B47F5FFE}" type="datetime3">
              <a:rPr lang="en-US" smtClean="0"/>
              <a:t>29 May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912CE-7546-9C4A-8930-61655B78E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A7E44-002F-D848-8E9B-B7288A8FB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4</a:t>
            </a:fld>
            <a:endParaRPr lang="en-US"/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D9BB38C2-41EC-C748-AD5D-8AEC70F5FF6C}"/>
              </a:ext>
            </a:extLst>
          </p:cNvPr>
          <p:cNvSpPr/>
          <p:nvPr/>
        </p:nvSpPr>
        <p:spPr>
          <a:xfrm flipH="1">
            <a:off x="10230928" y="365125"/>
            <a:ext cx="1961070" cy="862731"/>
          </a:xfrm>
          <a:prstGeom prst="homePlate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Idea and Process Overview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6399D7-AFA7-444C-9DF4-B6B29D0C38B3}"/>
              </a:ext>
            </a:extLst>
          </p:cNvPr>
          <p:cNvSpPr/>
          <p:nvPr/>
        </p:nvSpPr>
        <p:spPr>
          <a:xfrm>
            <a:off x="1562195" y="1621036"/>
            <a:ext cx="3733800" cy="1000754"/>
          </a:xfrm>
          <a:prstGeom prst="rect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Issue Creation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A1E57F-6317-B947-AF5D-FCF17568DDA9}"/>
              </a:ext>
            </a:extLst>
          </p:cNvPr>
          <p:cNvSpPr/>
          <p:nvPr/>
        </p:nvSpPr>
        <p:spPr>
          <a:xfrm>
            <a:off x="1562195" y="2870398"/>
            <a:ext cx="3733800" cy="1000754"/>
          </a:xfrm>
          <a:prstGeom prst="rect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Issue Identification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E89604-4D73-8B4E-A045-099E28C5B6FD}"/>
              </a:ext>
            </a:extLst>
          </p:cNvPr>
          <p:cNvSpPr/>
          <p:nvPr/>
        </p:nvSpPr>
        <p:spPr>
          <a:xfrm>
            <a:off x="1562195" y="4078171"/>
            <a:ext cx="3733800" cy="1000754"/>
          </a:xfrm>
          <a:prstGeom prst="rect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Issue Diagnosis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E64461-48BF-B342-A75B-5E0B15C17AB5}"/>
              </a:ext>
            </a:extLst>
          </p:cNvPr>
          <p:cNvSpPr/>
          <p:nvPr/>
        </p:nvSpPr>
        <p:spPr>
          <a:xfrm>
            <a:off x="1562195" y="5244355"/>
            <a:ext cx="3733800" cy="1000754"/>
          </a:xfrm>
          <a:prstGeom prst="rect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Issue Resolution</a:t>
            </a:r>
          </a:p>
        </p:txBody>
      </p:sp>
      <p:pic>
        <p:nvPicPr>
          <p:cNvPr id="14" name="Graphic 4" descr="Gears">
            <a:extLst>
              <a:ext uri="{FF2B5EF4-FFF2-40B4-BE49-F238E27FC236}">
                <a16:creationId xmlns:a16="http://schemas.microsoft.com/office/drawing/2014/main" id="{618F3E16-37C9-A545-BE0C-5E921B47061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5833" y="4215216"/>
            <a:ext cx="790852" cy="790852"/>
          </a:xfrm>
          <a:prstGeom prst="rect">
            <a:avLst/>
          </a:prstGeom>
        </p:spPr>
      </p:pic>
      <p:pic>
        <p:nvPicPr>
          <p:cNvPr id="15" name="Graphic 5" descr="Lightbulb">
            <a:extLst>
              <a:ext uri="{FF2B5EF4-FFF2-40B4-BE49-F238E27FC236}">
                <a16:creationId xmlns:a16="http://schemas.microsoft.com/office/drawing/2014/main" id="{C11B3A83-9E83-7F4C-AC22-8765239E41A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38838" y="5391658"/>
            <a:ext cx="732433" cy="732433"/>
          </a:xfrm>
          <a:prstGeom prst="rect">
            <a:avLst/>
          </a:prstGeom>
        </p:spPr>
      </p:pic>
      <p:pic>
        <p:nvPicPr>
          <p:cNvPr id="17" name="Graphic 7" descr="Send">
            <a:extLst>
              <a:ext uri="{FF2B5EF4-FFF2-40B4-BE49-F238E27FC236}">
                <a16:creationId xmlns:a16="http://schemas.microsoft.com/office/drawing/2014/main" id="{CAB7C21B-01F1-C845-8A31-C5689DBFD088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01137" y="1797519"/>
            <a:ext cx="723371" cy="723371"/>
          </a:xfrm>
          <a:prstGeom prst="rect">
            <a:avLst/>
          </a:prstGeom>
        </p:spPr>
      </p:pic>
      <p:pic>
        <p:nvPicPr>
          <p:cNvPr id="19" name="Graphic 9" descr="MagnifyingGlass">
            <a:extLst>
              <a:ext uri="{FF2B5EF4-FFF2-40B4-BE49-F238E27FC236}">
                <a16:creationId xmlns:a16="http://schemas.microsoft.com/office/drawing/2014/main" id="{863B8B47-AF0D-7C40-B2B2-090361BBADF1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09345" y="3081116"/>
            <a:ext cx="615163" cy="615163"/>
          </a:xfrm>
          <a:prstGeom prst="rect">
            <a:avLst/>
          </a:prstGeom>
        </p:spPr>
      </p:pic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67E13D61-5D52-1A4A-9E13-3ECE03E6BCB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5295995" y="2121413"/>
            <a:ext cx="12700" cy="1078332"/>
          </a:xfrm>
          <a:prstGeom prst="bentConnector4">
            <a:avLst>
              <a:gd name="adj1" fmla="val 3905661"/>
              <a:gd name="adj2" fmla="val 10040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1563342C-E42E-A041-B7D5-8BA98A1390D3}"/>
              </a:ext>
            </a:extLst>
          </p:cNvPr>
          <p:cNvCxnSpPr>
            <a:cxnSpLocks/>
          </p:cNvCxnSpPr>
          <p:nvPr/>
        </p:nvCxnSpPr>
        <p:spPr>
          <a:xfrm>
            <a:off x="5282671" y="3398123"/>
            <a:ext cx="12700" cy="1078332"/>
          </a:xfrm>
          <a:prstGeom prst="bentConnector4">
            <a:avLst>
              <a:gd name="adj1" fmla="val 3905661"/>
              <a:gd name="adj2" fmla="val 10040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D6F7FE31-8658-1744-ADA2-B99B88D6BF12}"/>
              </a:ext>
            </a:extLst>
          </p:cNvPr>
          <p:cNvCxnSpPr>
            <a:cxnSpLocks/>
          </p:cNvCxnSpPr>
          <p:nvPr/>
        </p:nvCxnSpPr>
        <p:spPr>
          <a:xfrm>
            <a:off x="5295995" y="4578548"/>
            <a:ext cx="12700" cy="1078332"/>
          </a:xfrm>
          <a:prstGeom prst="bentConnector4">
            <a:avLst>
              <a:gd name="adj1" fmla="val 3905661"/>
              <a:gd name="adj2" fmla="val 10040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Graphic 10" descr="Gauge">
            <a:extLst>
              <a:ext uri="{FF2B5EF4-FFF2-40B4-BE49-F238E27FC236}">
                <a16:creationId xmlns:a16="http://schemas.microsoft.com/office/drawing/2014/main" id="{EF0B44B7-C403-5B4C-87A4-A5CE7414F57B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500573" y="5026887"/>
            <a:ext cx="1217762" cy="1217762"/>
          </a:xfrm>
          <a:prstGeom prst="rect">
            <a:avLst/>
          </a:prstGeom>
        </p:spPr>
      </p:pic>
      <p:pic>
        <p:nvPicPr>
          <p:cNvPr id="34" name="Graphic 11" descr="Bullseye">
            <a:extLst>
              <a:ext uri="{FF2B5EF4-FFF2-40B4-BE49-F238E27FC236}">
                <a16:creationId xmlns:a16="http://schemas.microsoft.com/office/drawing/2014/main" id="{A8D22C40-DBDC-5C4D-8B4B-49300CEBB109}"/>
              </a:ext>
            </a:extLst>
          </p:cNvPr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54100" y="160649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4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FBEC-C731-7347-8183-10C8A0AF8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Picture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506036-1079-7342-95D4-4265CF4F8C47}"/>
              </a:ext>
            </a:extLst>
          </p:cNvPr>
          <p:cNvSpPr/>
          <p:nvPr/>
        </p:nvSpPr>
        <p:spPr>
          <a:xfrm>
            <a:off x="8171021" y="1456368"/>
            <a:ext cx="2332694" cy="48826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Development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3E68F5B-7E0A-0E47-861F-40DBB98A0A1E}"/>
              </a:ext>
            </a:extLst>
          </p:cNvPr>
          <p:cNvSpPr/>
          <p:nvPr/>
        </p:nvSpPr>
        <p:spPr>
          <a:xfrm>
            <a:off x="4699285" y="1456368"/>
            <a:ext cx="3276334" cy="48826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Cloud Services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301B12F-7DBB-6D4C-9FF0-2BDD8D5684A6}"/>
              </a:ext>
            </a:extLst>
          </p:cNvPr>
          <p:cNvSpPr/>
          <p:nvPr/>
        </p:nvSpPr>
        <p:spPr>
          <a:xfrm>
            <a:off x="2040738" y="1474245"/>
            <a:ext cx="2468113" cy="48826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Camunda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3" name="Grafik 6">
            <a:extLst>
              <a:ext uri="{FF2B5EF4-FFF2-40B4-BE49-F238E27FC236}">
                <a16:creationId xmlns:a16="http://schemas.microsoft.com/office/drawing/2014/main" id="{67C4B34E-32BE-8342-BF5D-688BB1FF8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97813" y="3776337"/>
            <a:ext cx="839755" cy="839755"/>
          </a:xfrm>
          <a:prstGeom prst="rect">
            <a:avLst/>
          </a:prstGeom>
        </p:spPr>
      </p:pic>
      <p:pic>
        <p:nvPicPr>
          <p:cNvPr id="84" name="Grafik 12">
            <a:extLst>
              <a:ext uri="{FF2B5EF4-FFF2-40B4-BE49-F238E27FC236}">
                <a16:creationId xmlns:a16="http://schemas.microsoft.com/office/drawing/2014/main" id="{99D63C50-D555-BC44-B656-9B84AE1234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7" r="20852"/>
          <a:stretch/>
        </p:blipFill>
        <p:spPr>
          <a:xfrm>
            <a:off x="8753089" y="2223267"/>
            <a:ext cx="1082180" cy="10831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3AC300-FDD3-F948-ABAA-01D9C0F00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4631" y="5078511"/>
            <a:ext cx="940638" cy="881848"/>
          </a:xfrm>
          <a:prstGeom prst="rect">
            <a:avLst/>
          </a:prstGeom>
        </p:spPr>
      </p:pic>
      <p:pic>
        <p:nvPicPr>
          <p:cNvPr id="85" name="Grafik 17">
            <a:extLst>
              <a:ext uri="{FF2B5EF4-FFF2-40B4-BE49-F238E27FC236}">
                <a16:creationId xmlns:a16="http://schemas.microsoft.com/office/drawing/2014/main" id="{7E045719-478A-A64A-A031-30B1D56BCA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663" y="4076323"/>
            <a:ext cx="1338693" cy="612452"/>
          </a:xfrm>
          <a:prstGeom prst="rect">
            <a:avLst/>
          </a:prstGeom>
        </p:spPr>
      </p:pic>
      <p:pic>
        <p:nvPicPr>
          <p:cNvPr id="86" name="Grafik 15">
            <a:extLst>
              <a:ext uri="{FF2B5EF4-FFF2-40B4-BE49-F238E27FC236}">
                <a16:creationId xmlns:a16="http://schemas.microsoft.com/office/drawing/2014/main" id="{626AE01F-475A-4F43-98B3-338B2D5A3F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817" y="5113975"/>
            <a:ext cx="647206" cy="647206"/>
          </a:xfrm>
          <a:prstGeom prst="rect">
            <a:avLst/>
          </a:prstGeom>
        </p:spPr>
      </p:pic>
      <p:pic>
        <p:nvPicPr>
          <p:cNvPr id="87" name="Grafik 33">
            <a:extLst>
              <a:ext uri="{FF2B5EF4-FFF2-40B4-BE49-F238E27FC236}">
                <a16:creationId xmlns:a16="http://schemas.microsoft.com/office/drawing/2014/main" id="{956068E6-038B-9145-8E52-06A40C9042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542" y="1987604"/>
            <a:ext cx="1103650" cy="640117"/>
          </a:xfrm>
          <a:prstGeom prst="rect">
            <a:avLst/>
          </a:prstGeom>
        </p:spPr>
      </p:pic>
      <p:pic>
        <p:nvPicPr>
          <p:cNvPr id="88" name="Grafik 35">
            <a:extLst>
              <a:ext uri="{FF2B5EF4-FFF2-40B4-BE49-F238E27FC236}">
                <a16:creationId xmlns:a16="http://schemas.microsoft.com/office/drawing/2014/main" id="{7C9257BD-4861-2041-B2DA-3B64B07133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938" y="5153812"/>
            <a:ext cx="697784" cy="5675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15C4B4-A5CA-E04D-8FC5-A22C00FF58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9839" y="2627721"/>
            <a:ext cx="1037806" cy="1075544"/>
          </a:xfrm>
          <a:prstGeom prst="rect">
            <a:avLst/>
          </a:prstGeom>
        </p:spPr>
      </p:pic>
      <p:pic>
        <p:nvPicPr>
          <p:cNvPr id="89" name="Graphic 8" descr="CallCenter">
            <a:extLst>
              <a:ext uri="{FF2B5EF4-FFF2-40B4-BE49-F238E27FC236}">
                <a16:creationId xmlns:a16="http://schemas.microsoft.com/office/drawing/2014/main" id="{D256E187-7A0D-1B41-A81B-10BD2A7F3229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1000" y="3774375"/>
            <a:ext cx="914400" cy="914400"/>
          </a:xfrm>
          <a:prstGeom prst="rect">
            <a:avLst/>
          </a:prstGeom>
        </p:spPr>
      </p:pic>
      <p:pic>
        <p:nvPicPr>
          <p:cNvPr id="90" name="Graphic 13" descr="ConfusedFaceSolid">
            <a:extLst>
              <a:ext uri="{FF2B5EF4-FFF2-40B4-BE49-F238E27FC236}">
                <a16:creationId xmlns:a16="http://schemas.microsoft.com/office/drawing/2014/main" id="{BD5B886E-E28D-574C-9960-D18F250D6F55}"/>
              </a:ext>
            </a:extLst>
          </p:cNvPr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81000" y="2454039"/>
            <a:ext cx="914400" cy="914400"/>
          </a:xfrm>
          <a:prstGeom prst="rect">
            <a:avLst/>
          </a:prstGeom>
        </p:spPr>
      </p:pic>
      <p:sp>
        <p:nvSpPr>
          <p:cNvPr id="91" name="Date Placeholder 3">
            <a:extLst>
              <a:ext uri="{FF2B5EF4-FFF2-40B4-BE49-F238E27FC236}">
                <a16:creationId xmlns:a16="http://schemas.microsoft.com/office/drawing/2014/main" id="{37253FC6-8CD7-FF48-8580-AB062C8343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CD6364E-682A-D04D-BC5B-9DF8B47F5FFE}" type="datetime3">
              <a:rPr lang="en-US" smtClean="0"/>
              <a:t>29 May 2018</a:t>
            </a:fld>
            <a:endParaRPr lang="en-US" dirty="0"/>
          </a:p>
        </p:txBody>
      </p:sp>
      <p:sp>
        <p:nvSpPr>
          <p:cNvPr id="92" name="Footer Placeholder 4">
            <a:extLst>
              <a:ext uri="{FF2B5EF4-FFF2-40B4-BE49-F238E27FC236}">
                <a16:creationId xmlns:a16="http://schemas.microsoft.com/office/drawing/2014/main" id="{3676B8C8-7237-7948-AACD-824CC7817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Säntis Group</a:t>
            </a:r>
          </a:p>
        </p:txBody>
      </p:sp>
      <p:pic>
        <p:nvPicPr>
          <p:cNvPr id="94" name="Graphic 14" descr="Dance">
            <a:extLst>
              <a:ext uri="{FF2B5EF4-FFF2-40B4-BE49-F238E27FC236}">
                <a16:creationId xmlns:a16="http://schemas.microsoft.com/office/drawing/2014/main" id="{278A79E6-D352-A043-BA99-0F1B17E1170D}"/>
              </a:ext>
            </a:extLst>
          </p:cNvPr>
          <p:cNvPicPr/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922304" y="3254907"/>
            <a:ext cx="914400" cy="914400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1100349C-91CE-224A-8BCE-1642EB19D4AA}"/>
              </a:ext>
            </a:extLst>
          </p:cNvPr>
          <p:cNvSpPr txBox="1"/>
          <p:nvPr/>
        </p:nvSpPr>
        <p:spPr>
          <a:xfrm>
            <a:off x="375238" y="3263284"/>
            <a:ext cx="1421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Customer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7AF8CAE-11BA-EA42-AB58-0084E9784242}"/>
              </a:ext>
            </a:extLst>
          </p:cNvPr>
          <p:cNvSpPr txBox="1"/>
          <p:nvPr/>
        </p:nvSpPr>
        <p:spPr>
          <a:xfrm>
            <a:off x="440606" y="4639378"/>
            <a:ext cx="1421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Support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20AB5DC-5F68-BE4E-B855-FE2B5AE9DEBC}"/>
              </a:ext>
            </a:extLst>
          </p:cNvPr>
          <p:cNvSpPr txBox="1"/>
          <p:nvPr/>
        </p:nvSpPr>
        <p:spPr>
          <a:xfrm>
            <a:off x="10830815" y="4088934"/>
            <a:ext cx="1421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Developers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6D4088D-D424-BA4F-B879-D75E3DC68015}"/>
              </a:ext>
            </a:extLst>
          </p:cNvPr>
          <p:cNvCxnSpPr>
            <a:stCxn id="90" idx="3"/>
            <a:endCxn id="18" idx="1"/>
          </p:cNvCxnSpPr>
          <p:nvPr/>
        </p:nvCxnSpPr>
        <p:spPr>
          <a:xfrm>
            <a:off x="1295400" y="2911239"/>
            <a:ext cx="1454439" cy="25425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Graphic 15" descr="Monitor">
            <a:extLst>
              <a:ext uri="{FF2B5EF4-FFF2-40B4-BE49-F238E27FC236}">
                <a16:creationId xmlns:a16="http://schemas.microsoft.com/office/drawing/2014/main" id="{EF9F095E-BB15-174E-8502-21023FEABB70}"/>
              </a:ext>
            </a:extLst>
          </p:cNvPr>
          <p:cNvPicPr/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841541" y="4100242"/>
            <a:ext cx="914400" cy="914400"/>
          </a:xfrm>
          <a:prstGeom prst="rect">
            <a:avLst/>
          </a:prstGeom>
        </p:spPr>
      </p:pic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98C11F2-1BC3-3047-B9A9-711437EF33FC}"/>
              </a:ext>
            </a:extLst>
          </p:cNvPr>
          <p:cNvCxnSpPr>
            <a:cxnSpLocks/>
            <a:stCxn id="89" idx="3"/>
            <a:endCxn id="18" idx="1"/>
          </p:cNvCxnSpPr>
          <p:nvPr/>
        </p:nvCxnSpPr>
        <p:spPr>
          <a:xfrm flipV="1">
            <a:off x="1295400" y="3165493"/>
            <a:ext cx="1454439" cy="106608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8763F28E-8657-254C-A495-B4BD1E0F5DE9}"/>
              </a:ext>
            </a:extLst>
          </p:cNvPr>
          <p:cNvCxnSpPr>
            <a:cxnSpLocks/>
            <a:stCxn id="89" idx="3"/>
            <a:endCxn id="104" idx="1"/>
          </p:cNvCxnSpPr>
          <p:nvPr/>
        </p:nvCxnSpPr>
        <p:spPr>
          <a:xfrm>
            <a:off x="1295400" y="4231575"/>
            <a:ext cx="1546141" cy="32586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F8FEBF9-E7D1-0948-AE16-CB2F327D52EA}"/>
              </a:ext>
            </a:extLst>
          </p:cNvPr>
          <p:cNvCxnSpPr>
            <a:cxnSpLocks/>
            <a:stCxn id="90" idx="3"/>
            <a:endCxn id="104" idx="1"/>
          </p:cNvCxnSpPr>
          <p:nvPr/>
        </p:nvCxnSpPr>
        <p:spPr>
          <a:xfrm>
            <a:off x="1295400" y="2911239"/>
            <a:ext cx="1546141" cy="164620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30F2B43-9B11-414F-BB43-B495ADFFF5DA}"/>
              </a:ext>
            </a:extLst>
          </p:cNvPr>
          <p:cNvCxnSpPr>
            <a:cxnSpLocks/>
            <a:stCxn id="94" idx="1"/>
            <a:endCxn id="16" idx="3"/>
          </p:cNvCxnSpPr>
          <p:nvPr/>
        </p:nvCxnSpPr>
        <p:spPr>
          <a:xfrm flipH="1">
            <a:off x="9835269" y="3712107"/>
            <a:ext cx="1087035" cy="180732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A31312C6-28DA-2243-A8F9-4600275CABA5}"/>
              </a:ext>
            </a:extLst>
          </p:cNvPr>
          <p:cNvCxnSpPr>
            <a:cxnSpLocks/>
            <a:stCxn id="18" idx="3"/>
            <a:endCxn id="85" idx="1"/>
          </p:cNvCxnSpPr>
          <p:nvPr/>
        </p:nvCxnSpPr>
        <p:spPr>
          <a:xfrm>
            <a:off x="3787645" y="3165493"/>
            <a:ext cx="1905018" cy="121705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3661E8F3-34F3-AA41-AB24-23A2063DEC97}"/>
              </a:ext>
            </a:extLst>
          </p:cNvPr>
          <p:cNvCxnSpPr>
            <a:cxnSpLocks/>
            <a:stCxn id="85" idx="2"/>
            <a:endCxn id="88" idx="0"/>
          </p:cNvCxnSpPr>
          <p:nvPr/>
        </p:nvCxnSpPr>
        <p:spPr>
          <a:xfrm flipH="1">
            <a:off x="5481830" y="4688775"/>
            <a:ext cx="880180" cy="46503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93C51C06-24EC-E444-ACB8-604A09325883}"/>
              </a:ext>
            </a:extLst>
          </p:cNvPr>
          <p:cNvCxnSpPr>
            <a:cxnSpLocks/>
            <a:stCxn id="85" idx="2"/>
            <a:endCxn id="86" idx="0"/>
          </p:cNvCxnSpPr>
          <p:nvPr/>
        </p:nvCxnSpPr>
        <p:spPr>
          <a:xfrm>
            <a:off x="6362010" y="4688775"/>
            <a:ext cx="634410" cy="4252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E344B4EB-6B6A-8446-A237-83390D66616A}"/>
              </a:ext>
            </a:extLst>
          </p:cNvPr>
          <p:cNvCxnSpPr>
            <a:cxnSpLocks/>
            <a:stCxn id="87" idx="1"/>
            <a:endCxn id="104" idx="3"/>
          </p:cNvCxnSpPr>
          <p:nvPr/>
        </p:nvCxnSpPr>
        <p:spPr>
          <a:xfrm flipH="1">
            <a:off x="3755941" y="2307663"/>
            <a:ext cx="1962601" cy="22497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AA64AAE0-9506-EE4F-946D-7C3C54CA4ED5}"/>
              </a:ext>
            </a:extLst>
          </p:cNvPr>
          <p:cNvCxnSpPr>
            <a:cxnSpLocks/>
            <a:stCxn id="83" idx="0"/>
            <a:endCxn id="84" idx="2"/>
          </p:cNvCxnSpPr>
          <p:nvPr/>
        </p:nvCxnSpPr>
        <p:spPr>
          <a:xfrm flipH="1" flipV="1">
            <a:off x="9294179" y="3306458"/>
            <a:ext cx="23512" cy="4698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244C615F-40E3-6946-8AA2-77A3EA729AD7}"/>
              </a:ext>
            </a:extLst>
          </p:cNvPr>
          <p:cNvCxnSpPr>
            <a:cxnSpLocks/>
            <a:stCxn id="94" idx="1"/>
            <a:endCxn id="83" idx="3"/>
          </p:cNvCxnSpPr>
          <p:nvPr/>
        </p:nvCxnSpPr>
        <p:spPr>
          <a:xfrm flipH="1">
            <a:off x="9737568" y="3712107"/>
            <a:ext cx="1184736" cy="48410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2D259342-5FBA-9E4E-8002-7F81A8FA9114}"/>
              </a:ext>
            </a:extLst>
          </p:cNvPr>
          <p:cNvCxnSpPr>
            <a:cxnSpLocks/>
            <a:stCxn id="16" idx="0"/>
            <a:endCxn id="83" idx="2"/>
          </p:cNvCxnSpPr>
          <p:nvPr/>
        </p:nvCxnSpPr>
        <p:spPr>
          <a:xfrm flipH="1" flipV="1">
            <a:off x="9317691" y="4616092"/>
            <a:ext cx="47259" cy="46241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AEA25FA2-7F3D-9043-9E31-35B5EC5576AA}"/>
              </a:ext>
            </a:extLst>
          </p:cNvPr>
          <p:cNvCxnSpPr>
            <a:cxnSpLocks/>
            <a:stCxn id="84" idx="1"/>
            <a:endCxn id="18" idx="3"/>
          </p:cNvCxnSpPr>
          <p:nvPr/>
        </p:nvCxnSpPr>
        <p:spPr>
          <a:xfrm flipH="1">
            <a:off x="3787645" y="2764863"/>
            <a:ext cx="4965444" cy="40063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D9FEF038-3A56-6E4B-B882-12B454E316B5}"/>
              </a:ext>
            </a:extLst>
          </p:cNvPr>
          <p:cNvCxnSpPr>
            <a:cxnSpLocks/>
            <a:stCxn id="84" idx="1"/>
            <a:endCxn id="104" idx="3"/>
          </p:cNvCxnSpPr>
          <p:nvPr/>
        </p:nvCxnSpPr>
        <p:spPr>
          <a:xfrm flipH="1">
            <a:off x="3755941" y="2764863"/>
            <a:ext cx="4997148" cy="17925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Slide Number Placeholder 5">
            <a:extLst>
              <a:ext uri="{FF2B5EF4-FFF2-40B4-BE49-F238E27FC236}">
                <a16:creationId xmlns:a16="http://schemas.microsoft.com/office/drawing/2014/main" id="{D9AB4ADE-51C2-0C48-BAC4-6B00A4641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77406F2-5FD5-9649-B5DF-002647BDB376}" type="slidenum">
              <a:rPr lang="en-US" smtClean="0"/>
              <a:t>5</a:t>
            </a:fld>
            <a:endParaRPr lang="en-US"/>
          </a:p>
        </p:txBody>
      </p:sp>
      <p:sp>
        <p:nvSpPr>
          <p:cNvPr id="211" name="Pentagon 210">
            <a:extLst>
              <a:ext uri="{FF2B5EF4-FFF2-40B4-BE49-F238E27FC236}">
                <a16:creationId xmlns:a16="http://schemas.microsoft.com/office/drawing/2014/main" id="{BB5EB5E0-68BC-F148-88D1-4BF6BF70C8FA}"/>
              </a:ext>
            </a:extLst>
          </p:cNvPr>
          <p:cNvSpPr/>
          <p:nvPr/>
        </p:nvSpPr>
        <p:spPr>
          <a:xfrm flipH="1">
            <a:off x="10230928" y="365125"/>
            <a:ext cx="1961070" cy="862731"/>
          </a:xfrm>
          <a:prstGeom prst="homePlate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Big Picture</a:t>
            </a:r>
          </a:p>
        </p:txBody>
      </p:sp>
    </p:spTree>
    <p:extLst>
      <p:ext uri="{BB962C8B-B14F-4D97-AF65-F5344CB8AC3E}">
        <p14:creationId xmlns:p14="http://schemas.microsoft.com/office/powerpoint/2010/main" val="174620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FBEC-C731-7347-8183-10C8A0AF8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used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301B12F-7DBB-6D4C-9FF0-2BDD8D5684A6}"/>
              </a:ext>
            </a:extLst>
          </p:cNvPr>
          <p:cNvSpPr/>
          <p:nvPr/>
        </p:nvSpPr>
        <p:spPr>
          <a:xfrm>
            <a:off x="465826" y="1491587"/>
            <a:ext cx="2468113" cy="48826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Camunda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1" name="Date Placeholder 3">
            <a:extLst>
              <a:ext uri="{FF2B5EF4-FFF2-40B4-BE49-F238E27FC236}">
                <a16:creationId xmlns:a16="http://schemas.microsoft.com/office/drawing/2014/main" id="{37253FC6-8CD7-FF48-8580-AB062C8343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CD6364E-682A-D04D-BC5B-9DF8B47F5FFE}" type="datetime3">
              <a:rPr lang="en-US" smtClean="0"/>
              <a:t>29 May 2018</a:t>
            </a:fld>
            <a:endParaRPr lang="en-US" dirty="0"/>
          </a:p>
        </p:txBody>
      </p:sp>
      <p:sp>
        <p:nvSpPr>
          <p:cNvPr id="92" name="Footer Placeholder 4">
            <a:extLst>
              <a:ext uri="{FF2B5EF4-FFF2-40B4-BE49-F238E27FC236}">
                <a16:creationId xmlns:a16="http://schemas.microsoft.com/office/drawing/2014/main" id="{3676B8C8-7237-7948-AACD-824CC7817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208" name="Slide Number Placeholder 5">
            <a:extLst>
              <a:ext uri="{FF2B5EF4-FFF2-40B4-BE49-F238E27FC236}">
                <a16:creationId xmlns:a16="http://schemas.microsoft.com/office/drawing/2014/main" id="{D9AB4ADE-51C2-0C48-BAC4-6B00A4641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77406F2-5FD5-9649-B5DF-002647BDB376}" type="slidenum">
              <a:rPr lang="en-US" smtClean="0"/>
              <a:t>6</a:t>
            </a:fld>
            <a:endParaRPr lang="en-US"/>
          </a:p>
        </p:txBody>
      </p:sp>
      <p:sp>
        <p:nvSpPr>
          <p:cNvPr id="211" name="Pentagon 210">
            <a:extLst>
              <a:ext uri="{FF2B5EF4-FFF2-40B4-BE49-F238E27FC236}">
                <a16:creationId xmlns:a16="http://schemas.microsoft.com/office/drawing/2014/main" id="{BB5EB5E0-68BC-F148-88D1-4BF6BF70C8FA}"/>
              </a:ext>
            </a:extLst>
          </p:cNvPr>
          <p:cNvSpPr/>
          <p:nvPr/>
        </p:nvSpPr>
        <p:spPr>
          <a:xfrm flipH="1">
            <a:off x="10230928" y="365125"/>
            <a:ext cx="1961070" cy="862731"/>
          </a:xfrm>
          <a:prstGeom prst="homePlate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Big Picture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F8C69D-2F1B-5D44-91AA-01BDFFF31F54}"/>
              </a:ext>
            </a:extLst>
          </p:cNvPr>
          <p:cNvSpPr/>
          <p:nvPr/>
        </p:nvSpPr>
        <p:spPr>
          <a:xfrm>
            <a:off x="6596109" y="1473710"/>
            <a:ext cx="3854202" cy="48826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Development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657F441-5C29-F040-966F-496AE14774BD}"/>
              </a:ext>
            </a:extLst>
          </p:cNvPr>
          <p:cNvSpPr/>
          <p:nvPr/>
        </p:nvSpPr>
        <p:spPr>
          <a:xfrm>
            <a:off x="3124372" y="1473710"/>
            <a:ext cx="3159939" cy="48826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Cloud 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671DE3-5E27-444C-AF30-6E419A859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768" b="30220"/>
          <a:stretch/>
        </p:blipFill>
        <p:spPr>
          <a:xfrm>
            <a:off x="6766640" y="2091907"/>
            <a:ext cx="1724804" cy="707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E84EE6-E7A9-E043-A236-6C29623AB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155" y="2953485"/>
            <a:ext cx="1583538" cy="8551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F81764-03A6-4E48-8EB8-726AE12EA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215" y="4078327"/>
            <a:ext cx="1054100" cy="193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AA7485-FA32-5E43-8D28-4EED9CD87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3241" y="2289798"/>
            <a:ext cx="1537059" cy="8065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7F89FA-9FDA-F54E-9CD0-1534F46500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9497" y="3919365"/>
            <a:ext cx="1803400" cy="1117600"/>
          </a:xfrm>
          <a:prstGeom prst="rect">
            <a:avLst/>
          </a:prstGeom>
        </p:spPr>
      </p:pic>
      <p:pic>
        <p:nvPicPr>
          <p:cNvPr id="47" name="Grafik 6">
            <a:extLst>
              <a:ext uri="{FF2B5EF4-FFF2-40B4-BE49-F238E27FC236}">
                <a16:creationId xmlns:a16="http://schemas.microsoft.com/office/drawing/2014/main" id="{11768F63-7033-9647-BE3E-F54637163B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24464" y="5030698"/>
            <a:ext cx="839755" cy="839755"/>
          </a:xfrm>
          <a:prstGeom prst="rect">
            <a:avLst/>
          </a:prstGeom>
        </p:spPr>
      </p:pic>
      <p:pic>
        <p:nvPicPr>
          <p:cNvPr id="48" name="Grafik 12">
            <a:extLst>
              <a:ext uri="{FF2B5EF4-FFF2-40B4-BE49-F238E27FC236}">
                <a16:creationId xmlns:a16="http://schemas.microsoft.com/office/drawing/2014/main" id="{BD17C31C-277C-4A4A-AD53-9444CD8CC41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7" r="20852"/>
          <a:stretch/>
        </p:blipFill>
        <p:spPr>
          <a:xfrm>
            <a:off x="4938088" y="2799273"/>
            <a:ext cx="1082180" cy="1083191"/>
          </a:xfrm>
          <a:prstGeom prst="rect">
            <a:avLst/>
          </a:prstGeom>
        </p:spPr>
      </p:pic>
      <p:pic>
        <p:nvPicPr>
          <p:cNvPr id="49" name="Grafik 17">
            <a:extLst>
              <a:ext uri="{FF2B5EF4-FFF2-40B4-BE49-F238E27FC236}">
                <a16:creationId xmlns:a16="http://schemas.microsoft.com/office/drawing/2014/main" id="{DDDD10F5-C35B-A94C-939B-59AAC83856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751" y="4093665"/>
            <a:ext cx="1338693" cy="612452"/>
          </a:xfrm>
          <a:prstGeom prst="rect">
            <a:avLst/>
          </a:prstGeom>
        </p:spPr>
      </p:pic>
      <p:pic>
        <p:nvPicPr>
          <p:cNvPr id="50" name="Grafik 33">
            <a:extLst>
              <a:ext uri="{FF2B5EF4-FFF2-40B4-BE49-F238E27FC236}">
                <a16:creationId xmlns:a16="http://schemas.microsoft.com/office/drawing/2014/main" id="{F498861B-8517-2045-A212-32697AD19C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0" y="2004946"/>
            <a:ext cx="1103650" cy="6401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1DAC63-FB47-9A44-AD9B-C053F0693F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5509" y="2850338"/>
            <a:ext cx="794223" cy="823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AF93EA-608A-DC48-949C-3EA9C83CC25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5055" y="2085263"/>
            <a:ext cx="1676888" cy="12957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B90F63-A9E4-3C4F-AC32-25CACA94947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4859" y="3531431"/>
            <a:ext cx="1717715" cy="6429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E8E3CD-F539-FC4A-B08F-9C627175056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9905" y="4481395"/>
            <a:ext cx="1357125" cy="89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2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FBEC-C731-7347-8183-10C8A0AF8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4 steps to a successful resolution!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78253-F0A6-BE44-880C-2323748CD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6364E-682A-D04D-BC5B-9DF8B47F5FFE}" type="datetime3">
              <a:rPr lang="en-US" smtClean="0"/>
              <a:t>29 May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912CE-7546-9C4A-8930-61655B78E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A7E44-002F-D848-8E9B-B7288A8FB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7</a:t>
            </a:fld>
            <a:endParaRPr lang="en-US"/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D9BB38C2-41EC-C748-AD5D-8AEC70F5FF6C}"/>
              </a:ext>
            </a:extLst>
          </p:cNvPr>
          <p:cNvSpPr/>
          <p:nvPr/>
        </p:nvSpPr>
        <p:spPr>
          <a:xfrm flipH="1">
            <a:off x="10230928" y="365125"/>
            <a:ext cx="1961070" cy="862731"/>
          </a:xfrm>
          <a:prstGeom prst="homePlate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Process Steps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6399D7-AFA7-444C-9DF4-B6B29D0C38B3}"/>
              </a:ext>
            </a:extLst>
          </p:cNvPr>
          <p:cNvSpPr/>
          <p:nvPr/>
        </p:nvSpPr>
        <p:spPr>
          <a:xfrm>
            <a:off x="465826" y="1690688"/>
            <a:ext cx="2647909" cy="1000754"/>
          </a:xfrm>
          <a:prstGeom prst="rect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Issue Creation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A1E57F-6317-B947-AF5D-FCF17568DDA9}"/>
              </a:ext>
            </a:extLst>
          </p:cNvPr>
          <p:cNvSpPr/>
          <p:nvPr/>
        </p:nvSpPr>
        <p:spPr>
          <a:xfrm>
            <a:off x="3252677" y="1690688"/>
            <a:ext cx="2647909" cy="1000754"/>
          </a:xfrm>
          <a:prstGeom prst="rect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Issue Identification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E89604-4D73-8B4E-A045-099E28C5B6FD}"/>
              </a:ext>
            </a:extLst>
          </p:cNvPr>
          <p:cNvSpPr/>
          <p:nvPr/>
        </p:nvSpPr>
        <p:spPr>
          <a:xfrm>
            <a:off x="6039528" y="1690688"/>
            <a:ext cx="2647909" cy="1000754"/>
          </a:xfrm>
          <a:prstGeom prst="rect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Issue Diagnosis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E64461-48BF-B342-A75B-5E0B15C17AB5}"/>
              </a:ext>
            </a:extLst>
          </p:cNvPr>
          <p:cNvSpPr/>
          <p:nvPr/>
        </p:nvSpPr>
        <p:spPr>
          <a:xfrm>
            <a:off x="8861075" y="1690688"/>
            <a:ext cx="2647909" cy="1000754"/>
          </a:xfrm>
          <a:prstGeom prst="rect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Issue Resolution</a:t>
            </a:r>
          </a:p>
        </p:txBody>
      </p:sp>
      <p:pic>
        <p:nvPicPr>
          <p:cNvPr id="14" name="Graphic 4" descr="Gears">
            <a:extLst>
              <a:ext uri="{FF2B5EF4-FFF2-40B4-BE49-F238E27FC236}">
                <a16:creationId xmlns:a16="http://schemas.microsoft.com/office/drawing/2014/main" id="{618F3E16-37C9-A545-BE0C-5E921B47061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3166" y="1827733"/>
            <a:ext cx="790852" cy="790852"/>
          </a:xfrm>
          <a:prstGeom prst="rect">
            <a:avLst/>
          </a:prstGeom>
        </p:spPr>
      </p:pic>
      <p:pic>
        <p:nvPicPr>
          <p:cNvPr id="15" name="Graphic 5" descr="Lightbulb">
            <a:extLst>
              <a:ext uri="{FF2B5EF4-FFF2-40B4-BE49-F238E27FC236}">
                <a16:creationId xmlns:a16="http://schemas.microsoft.com/office/drawing/2014/main" id="{C11B3A83-9E83-7F4C-AC22-8765239E41A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37718" y="1837991"/>
            <a:ext cx="732433" cy="732433"/>
          </a:xfrm>
          <a:prstGeom prst="rect">
            <a:avLst/>
          </a:prstGeom>
        </p:spPr>
      </p:pic>
      <p:pic>
        <p:nvPicPr>
          <p:cNvPr id="17" name="Graphic 7" descr="Send">
            <a:extLst>
              <a:ext uri="{FF2B5EF4-FFF2-40B4-BE49-F238E27FC236}">
                <a16:creationId xmlns:a16="http://schemas.microsoft.com/office/drawing/2014/main" id="{CAB7C21B-01F1-C845-8A31-C5689DBFD088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4768" y="1867171"/>
            <a:ext cx="723371" cy="723371"/>
          </a:xfrm>
          <a:prstGeom prst="rect">
            <a:avLst/>
          </a:prstGeom>
        </p:spPr>
      </p:pic>
      <p:pic>
        <p:nvPicPr>
          <p:cNvPr id="19" name="Graphic 9" descr="MagnifyingGlass">
            <a:extLst>
              <a:ext uri="{FF2B5EF4-FFF2-40B4-BE49-F238E27FC236}">
                <a16:creationId xmlns:a16="http://schemas.microsoft.com/office/drawing/2014/main" id="{863B8B47-AF0D-7C40-B2B2-090361BBADF1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35068" y="1883483"/>
            <a:ext cx="615163" cy="6151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952812-7335-8247-B768-E3B1686EFEB5}"/>
              </a:ext>
            </a:extLst>
          </p:cNvPr>
          <p:cNvSpPr/>
          <p:nvPr/>
        </p:nvSpPr>
        <p:spPr>
          <a:xfrm>
            <a:off x="465826" y="2691442"/>
            <a:ext cx="2647909" cy="33470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251999" rtlCol="0" anchor="t"/>
          <a:lstStyle/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Issue creation using…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E-Mail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Säntis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Website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Camunda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 Ticket Origin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Confirmation Message for customer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3A742F7-B872-C341-914C-C5B0C45454C1}"/>
              </a:ext>
            </a:extLst>
          </p:cNvPr>
          <p:cNvSpPr/>
          <p:nvPr/>
        </p:nvSpPr>
        <p:spPr>
          <a:xfrm>
            <a:off x="3252676" y="2695096"/>
            <a:ext cx="2647909" cy="33470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251999" rtlCol="0" anchor="t"/>
          <a:lstStyle/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Identification of… 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Affected Applications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Customers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Impact &amp; Priority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Assign Responsible Ticket Team (external)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Inform customers using twitter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E24C8BA-46DA-FF4C-BF87-57050E82B549}"/>
              </a:ext>
            </a:extLst>
          </p:cNvPr>
          <p:cNvSpPr/>
          <p:nvPr/>
        </p:nvSpPr>
        <p:spPr>
          <a:xfrm>
            <a:off x="6039528" y="2691442"/>
            <a:ext cx="2647909" cy="33470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251999" rtlCol="0" anchor="t"/>
          <a:lstStyle/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Issue diagnosis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discretionary tasks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Knowledge database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consulting</a:t>
            </a:r>
          </a:p>
          <a:p>
            <a:pPr marL="742950" lvl="1" indent="-285750">
              <a:buFont typeface="Wingdings" pitchFamily="2" charset="2"/>
              <a:buChar char="ü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BDF125C-940E-5647-AA61-05254A1A456C}"/>
              </a:ext>
            </a:extLst>
          </p:cNvPr>
          <p:cNvSpPr/>
          <p:nvPr/>
        </p:nvSpPr>
        <p:spPr>
          <a:xfrm>
            <a:off x="8861075" y="2691441"/>
            <a:ext cx="2647909" cy="33470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251999" rtlCol="0" anchor="t"/>
          <a:lstStyle/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Tweet resolution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Inform Customer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Pentagon 36">
            <a:extLst>
              <a:ext uri="{FF2B5EF4-FFF2-40B4-BE49-F238E27FC236}">
                <a16:creationId xmlns:a16="http://schemas.microsoft.com/office/drawing/2014/main" id="{5605F28D-A623-A644-92C6-F0824C250955}"/>
              </a:ext>
            </a:extLst>
          </p:cNvPr>
          <p:cNvSpPr/>
          <p:nvPr/>
        </p:nvSpPr>
        <p:spPr>
          <a:xfrm>
            <a:off x="465826" y="5893518"/>
            <a:ext cx="11231593" cy="459178"/>
          </a:xfrm>
          <a:prstGeom prst="homePlate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Ticket Status Update</a:t>
            </a:r>
          </a:p>
        </p:txBody>
      </p:sp>
    </p:spTree>
    <p:extLst>
      <p:ext uri="{BB962C8B-B14F-4D97-AF65-F5344CB8AC3E}">
        <p14:creationId xmlns:p14="http://schemas.microsoft.com/office/powerpoint/2010/main" val="49817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FBEC-C731-7347-8183-10C8A0AF8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4 steps to a successful resolution!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78253-F0A6-BE44-880C-2323748CD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6364E-682A-D04D-BC5B-9DF8B47F5FFE}" type="datetime3">
              <a:rPr lang="en-US" smtClean="0"/>
              <a:t>29 May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912CE-7546-9C4A-8930-61655B78E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A7E44-002F-D848-8E9B-B7288A8FB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8</a:t>
            </a:fld>
            <a:endParaRPr lang="en-US"/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D9BB38C2-41EC-C748-AD5D-8AEC70F5FF6C}"/>
              </a:ext>
            </a:extLst>
          </p:cNvPr>
          <p:cNvSpPr/>
          <p:nvPr/>
        </p:nvSpPr>
        <p:spPr>
          <a:xfrm flipH="1">
            <a:off x="10230928" y="365125"/>
            <a:ext cx="1961070" cy="862731"/>
          </a:xfrm>
          <a:prstGeom prst="homePlate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Process Steps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6399D7-AFA7-444C-9DF4-B6B29D0C38B3}"/>
              </a:ext>
            </a:extLst>
          </p:cNvPr>
          <p:cNvSpPr/>
          <p:nvPr/>
        </p:nvSpPr>
        <p:spPr>
          <a:xfrm>
            <a:off x="0" y="1497892"/>
            <a:ext cx="2898475" cy="1000754"/>
          </a:xfrm>
          <a:prstGeom prst="rect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Issue Creation</a:t>
            </a:r>
          </a:p>
        </p:txBody>
      </p:sp>
      <p:pic>
        <p:nvPicPr>
          <p:cNvPr id="17" name="Graphic 7" descr="Send">
            <a:extLst>
              <a:ext uri="{FF2B5EF4-FFF2-40B4-BE49-F238E27FC236}">
                <a16:creationId xmlns:a16="http://schemas.microsoft.com/office/drawing/2014/main" id="{CAB7C21B-01F1-C845-8A31-C5689DBFD08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942" y="1674375"/>
            <a:ext cx="723371" cy="7233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74942F0-CB8C-034B-9186-04652374F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42" y="2984741"/>
            <a:ext cx="11854160" cy="327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4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FBEC-C731-7347-8183-10C8A0AF8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4 steps to a successful resolution!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78253-F0A6-BE44-880C-2323748CD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6364E-682A-D04D-BC5B-9DF8B47F5FFE}" type="datetime3">
              <a:rPr lang="en-US" smtClean="0"/>
              <a:t>29 May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912CE-7546-9C4A-8930-61655B78E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A7E44-002F-D848-8E9B-B7288A8FB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9</a:t>
            </a:fld>
            <a:endParaRPr lang="en-US"/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D9BB38C2-41EC-C748-AD5D-8AEC70F5FF6C}"/>
              </a:ext>
            </a:extLst>
          </p:cNvPr>
          <p:cNvSpPr/>
          <p:nvPr/>
        </p:nvSpPr>
        <p:spPr>
          <a:xfrm flipH="1">
            <a:off x="10230928" y="365125"/>
            <a:ext cx="1961070" cy="862731"/>
          </a:xfrm>
          <a:prstGeom prst="homePlate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Process Steps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A1E57F-6317-B947-AF5D-FCF17568DDA9}"/>
              </a:ext>
            </a:extLst>
          </p:cNvPr>
          <p:cNvSpPr/>
          <p:nvPr/>
        </p:nvSpPr>
        <p:spPr>
          <a:xfrm>
            <a:off x="0" y="1508171"/>
            <a:ext cx="2898475" cy="1000754"/>
          </a:xfrm>
          <a:prstGeom prst="rect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Issue Identification</a:t>
            </a:r>
          </a:p>
        </p:txBody>
      </p:sp>
      <p:pic>
        <p:nvPicPr>
          <p:cNvPr id="19" name="Graphic 9" descr="MagnifyingGlass">
            <a:extLst>
              <a:ext uri="{FF2B5EF4-FFF2-40B4-BE49-F238E27FC236}">
                <a16:creationId xmlns:a16="http://schemas.microsoft.com/office/drawing/2014/main" id="{863B8B47-AF0D-7C40-B2B2-090361BBADF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391" y="1700966"/>
            <a:ext cx="615163" cy="6151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F45AC4-C72F-3746-86A6-CA308EC531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095"/>
          <a:stretch/>
        </p:blipFill>
        <p:spPr>
          <a:xfrm>
            <a:off x="177081" y="2829465"/>
            <a:ext cx="11782472" cy="352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6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305</Words>
  <Application>Microsoft Office PowerPoint</Application>
  <PresentationFormat>Breitbild</PresentationFormat>
  <Paragraphs>116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Office Theme</vt:lpstr>
      <vt:lpstr>Incident Management</vt:lpstr>
      <vt:lpstr>Agenda</vt:lpstr>
      <vt:lpstr>Why Incident Management with BP?</vt:lpstr>
      <vt:lpstr>Process Overview and Goals</vt:lpstr>
      <vt:lpstr>The Big Picture</vt:lpstr>
      <vt:lpstr>Technologies used</vt:lpstr>
      <vt:lpstr>In 4 steps to a successful resolution!</vt:lpstr>
      <vt:lpstr>In 4 steps to a successful resolution!</vt:lpstr>
      <vt:lpstr>In 4 steps to a successful resolution!</vt:lpstr>
      <vt:lpstr>In 4 steps to a successful resolution!</vt:lpstr>
      <vt:lpstr>In 4 steps to a successful resolution!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Incident Management</dc:title>
  <dc:creator>Joel Schmid</dc:creator>
  <cp:lastModifiedBy>Moritz Armingeon</cp:lastModifiedBy>
  <cp:revision>12</cp:revision>
  <dcterms:created xsi:type="dcterms:W3CDTF">2018-05-26T08:16:25Z</dcterms:created>
  <dcterms:modified xsi:type="dcterms:W3CDTF">2018-05-29T11:43:23Z</dcterms:modified>
</cp:coreProperties>
</file>